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63" r:id="rId4"/>
    <p:sldId id="271" r:id="rId5"/>
    <p:sldId id="264" r:id="rId6"/>
    <p:sldId id="265" r:id="rId7"/>
    <p:sldId id="268" r:id="rId8"/>
    <p:sldId id="266" r:id="rId9"/>
    <p:sldId id="257" r:id="rId10"/>
    <p:sldId id="260"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1" clrIdx="0">
    <p:extLst>
      <p:ext uri="{19B8F6BF-5375-455C-9EA6-DF929625EA0E}">
        <p15:presenceInfo xmlns:p15="http://schemas.microsoft.com/office/powerpoint/2012/main" userId="d441ffe9d056ed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62" autoAdjust="0"/>
  </p:normalViewPr>
  <p:slideViewPr>
    <p:cSldViewPr snapToGrid="0">
      <p:cViewPr varScale="1">
        <p:scale>
          <a:sx n="61" d="100"/>
          <a:sy n="61" d="100"/>
        </p:scale>
        <p:origin x="107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Balance</a:t>
            </a:r>
            <a:r>
              <a:rPr lang="en-US" baseline="0" dirty="0"/>
              <a:t> Split </a:t>
            </a:r>
            <a:r>
              <a:rPr lang="en-US" dirty="0"/>
              <a:t> in £s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Community Benefits</c:v>
                </c:pt>
              </c:strCache>
            </c:strRef>
          </c:tx>
          <c:spPr>
            <a:solidFill>
              <a:schemeClr val="accent1"/>
            </a:solidFill>
            <a:ln>
              <a:noFill/>
            </a:ln>
            <a:effectLst/>
          </c:spPr>
          <c:invertIfNegative val="0"/>
          <c:cat>
            <c:strRef>
              <c:f>Sheet1!$A$2:$A$9</c:f>
              <c:strCache>
                <c:ptCount val="7"/>
                <c:pt idx="0">
                  <c:v>Aikengall</c:v>
                </c:pt>
                <c:pt idx="1">
                  <c:v>BHA</c:v>
                </c:pt>
                <c:pt idx="2">
                  <c:v>CR I</c:v>
                </c:pt>
                <c:pt idx="3">
                  <c:v>CR II</c:v>
                </c:pt>
                <c:pt idx="4">
                  <c:v>Fernylea</c:v>
                </c:pt>
                <c:pt idx="5">
                  <c:v>Fishermen 3</c:v>
                </c:pt>
                <c:pt idx="6">
                  <c:v>Penmanshiel</c:v>
                </c:pt>
              </c:strCache>
            </c:strRef>
          </c:cat>
          <c:val>
            <c:numRef>
              <c:f>Sheet1!$B$2:$B$9</c:f>
              <c:numCache>
                <c:formatCode>#,##0.00</c:formatCode>
                <c:ptCount val="8"/>
                <c:pt idx="0">
                  <c:v>45000</c:v>
                </c:pt>
                <c:pt idx="1">
                  <c:v>4000</c:v>
                </c:pt>
                <c:pt idx="2">
                  <c:v>16000</c:v>
                </c:pt>
                <c:pt idx="3">
                  <c:v>20000</c:v>
                </c:pt>
                <c:pt idx="4">
                  <c:v>7500</c:v>
                </c:pt>
                <c:pt idx="5">
                  <c:v>28500</c:v>
                </c:pt>
                <c:pt idx="6">
                  <c:v>77000</c:v>
                </c:pt>
              </c:numCache>
            </c:numRef>
          </c:val>
          <c:extLst>
            <c:ext xmlns:c16="http://schemas.microsoft.com/office/drawing/2014/chart" uri="{C3380CC4-5D6E-409C-BE32-E72D297353CC}">
              <c16:uniqueId val="{00000000-1D83-4234-9E59-7D66DFB6F631}"/>
            </c:ext>
          </c:extLst>
        </c:ser>
        <c:dLbls>
          <c:showLegendKey val="0"/>
          <c:showVal val="0"/>
          <c:showCatName val="0"/>
          <c:showSerName val="0"/>
          <c:showPercent val="0"/>
          <c:showBubbleSize val="0"/>
        </c:dLbls>
        <c:gapWidth val="219"/>
        <c:overlap val="-27"/>
        <c:axId val="501521896"/>
        <c:axId val="501521240"/>
      </c:barChart>
      <c:catAx>
        <c:axId val="50152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21240"/>
        <c:crosses val="autoZero"/>
        <c:auto val="1"/>
        <c:lblAlgn val="ctr"/>
        <c:lblOffset val="100"/>
        <c:noMultiLvlLbl val="0"/>
      </c:catAx>
      <c:valAx>
        <c:axId val="5015212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2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a:t>
            </a:r>
            <a:r>
              <a:rPr lang="en-US" baseline="0" dirty="0"/>
              <a:t> </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Sheet1!$A$2:$A$9</c:f>
              <c:strCache>
                <c:ptCount val="8"/>
                <c:pt idx="0">
                  <c:v>Aikengall</c:v>
                </c:pt>
                <c:pt idx="1">
                  <c:v>Penmanshiel</c:v>
                </c:pt>
                <c:pt idx="2">
                  <c:v>Crystal Rig</c:v>
                </c:pt>
                <c:pt idx="3">
                  <c:v>Fernlylea</c:v>
                </c:pt>
                <c:pt idx="4">
                  <c:v>Fishermen 3</c:v>
                </c:pt>
                <c:pt idx="5">
                  <c:v>Fallago</c:v>
                </c:pt>
                <c:pt idx="6">
                  <c:v>Kinegar</c:v>
                </c:pt>
                <c:pt idx="7">
                  <c:v>Covid</c:v>
                </c:pt>
              </c:strCache>
            </c:strRef>
          </c:cat>
          <c:val>
            <c:numRef>
              <c:f>Sheet1!$B$2:$B$9</c:f>
              <c:numCache>
                <c:formatCode>#,##0</c:formatCode>
                <c:ptCount val="8"/>
                <c:pt idx="0">
                  <c:v>115500</c:v>
                </c:pt>
                <c:pt idx="1">
                  <c:v>20500</c:v>
                </c:pt>
                <c:pt idx="2">
                  <c:v>15000</c:v>
                </c:pt>
                <c:pt idx="3" formatCode="General">
                  <c:v>4.5</c:v>
                </c:pt>
                <c:pt idx="4" formatCode="General">
                  <c:v>20000</c:v>
                </c:pt>
                <c:pt idx="5">
                  <c:v>3000</c:v>
                </c:pt>
                <c:pt idx="6">
                  <c:v>16000</c:v>
                </c:pt>
                <c:pt idx="7" formatCode="General">
                  <c:v>6000</c:v>
                </c:pt>
              </c:numCache>
            </c:numRef>
          </c:val>
          <c:extLst>
            <c:ext xmlns:c16="http://schemas.microsoft.com/office/drawing/2014/chart" uri="{C3380CC4-5D6E-409C-BE32-E72D297353CC}">
              <c16:uniqueId val="{00000000-B698-4351-BC4A-BF4277439BED}"/>
            </c:ext>
          </c:extLst>
        </c:ser>
        <c:dLbls>
          <c:showLegendKey val="0"/>
          <c:showVal val="0"/>
          <c:showCatName val="0"/>
          <c:showSerName val="0"/>
          <c:showPercent val="0"/>
          <c:showBubbleSize val="0"/>
        </c:dLbls>
        <c:gapWidth val="219"/>
        <c:overlap val="-27"/>
        <c:axId val="378773432"/>
        <c:axId val="378776056"/>
      </c:barChart>
      <c:catAx>
        <c:axId val="3787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76056"/>
        <c:crosses val="autoZero"/>
        <c:auto val="1"/>
        <c:lblAlgn val="ctr"/>
        <c:lblOffset val="100"/>
        <c:noMultiLvlLbl val="0"/>
      </c:catAx>
      <c:valAx>
        <c:axId val="378776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7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Sheet1!$A$2:$A$10</c:f>
              <c:strCache>
                <c:ptCount val="9"/>
                <c:pt idx="0">
                  <c:v>Xmas</c:v>
                </c:pt>
                <c:pt idx="1">
                  <c:v>BAVS</c:v>
                </c:pt>
                <c:pt idx="2">
                  <c:v>CAP</c:v>
                </c:pt>
                <c:pt idx="3">
                  <c:v>Covid</c:v>
                </c:pt>
                <c:pt idx="4">
                  <c:v>BowlClub</c:v>
                </c:pt>
                <c:pt idx="5">
                  <c:v>Educ</c:v>
                </c:pt>
                <c:pt idx="6">
                  <c:v>Shop</c:v>
                </c:pt>
                <c:pt idx="7">
                  <c:v>Tractor</c:v>
                </c:pt>
                <c:pt idx="8">
                  <c:v>Allotments</c:v>
                </c:pt>
              </c:strCache>
            </c:strRef>
          </c:cat>
          <c:val>
            <c:numRef>
              <c:f>Sheet1!$B$2:$B$10</c:f>
              <c:numCache>
                <c:formatCode>General</c:formatCode>
                <c:ptCount val="9"/>
                <c:pt idx="0">
                  <c:v>500</c:v>
                </c:pt>
                <c:pt idx="1">
                  <c:v>5000</c:v>
                </c:pt>
                <c:pt idx="2">
                  <c:v>18000</c:v>
                </c:pt>
                <c:pt idx="3">
                  <c:v>5500</c:v>
                </c:pt>
                <c:pt idx="4">
                  <c:v>2500</c:v>
                </c:pt>
                <c:pt idx="5">
                  <c:v>10500</c:v>
                </c:pt>
                <c:pt idx="6">
                  <c:v>80000</c:v>
                </c:pt>
                <c:pt idx="7">
                  <c:v>4500</c:v>
                </c:pt>
                <c:pt idx="8">
                  <c:v>35500</c:v>
                </c:pt>
              </c:numCache>
            </c:numRef>
          </c:val>
          <c:extLst>
            <c:ext xmlns:c16="http://schemas.microsoft.com/office/drawing/2014/chart" uri="{C3380CC4-5D6E-409C-BE32-E72D297353CC}">
              <c16:uniqueId val="{00000000-A18E-4251-8716-37478D22ED4D}"/>
            </c:ext>
          </c:extLst>
        </c:ser>
        <c:dLbls>
          <c:showLegendKey val="0"/>
          <c:showVal val="0"/>
          <c:showCatName val="0"/>
          <c:showSerName val="0"/>
          <c:showPercent val="0"/>
          <c:showBubbleSize val="0"/>
        </c:dLbls>
        <c:gapWidth val="182"/>
        <c:axId val="378971648"/>
        <c:axId val="378972632"/>
      </c:barChart>
      <c:catAx>
        <c:axId val="37897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72632"/>
        <c:crosses val="autoZero"/>
        <c:auto val="1"/>
        <c:lblAlgn val="ctr"/>
        <c:lblOffset val="100"/>
        <c:noMultiLvlLbl val="0"/>
      </c:catAx>
      <c:valAx>
        <c:axId val="378972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7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338DE-4DF8-4999-98CC-98FDA1FB74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27E7BBD-B760-4E7C-8F89-9625F3F6C9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4D9DA51-1C09-48C8-8FDC-9595002704A7}"/>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5" name="Footer Placeholder 4">
            <a:extLst>
              <a:ext uri="{FF2B5EF4-FFF2-40B4-BE49-F238E27FC236}">
                <a16:creationId xmlns:a16="http://schemas.microsoft.com/office/drawing/2014/main" id="{E4783642-49EC-4555-B23C-FF3201CC7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D4E793-17EB-426D-A8F5-B6B22CA0C9F6}"/>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1647668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F7E5-1432-482D-B7B0-162D58300C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C8BC2A-02CD-45B9-BFFC-71FFEE1F4A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C295AF-C900-42A6-8E52-D7A519A3442C}"/>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5" name="Footer Placeholder 4">
            <a:extLst>
              <a:ext uri="{FF2B5EF4-FFF2-40B4-BE49-F238E27FC236}">
                <a16:creationId xmlns:a16="http://schemas.microsoft.com/office/drawing/2014/main" id="{2242ABA9-8228-42A8-AAA7-135D52FD2B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6A2B7A-9C5C-4E0D-B4C4-1C14E987CD46}"/>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3637250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A327-74F2-4B7F-B555-1D665555CA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151ABF-1317-4E19-9C40-4CC1A09A00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FEA7AE-A06B-4E30-9A52-577BD8992172}"/>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5" name="Footer Placeholder 4">
            <a:extLst>
              <a:ext uri="{FF2B5EF4-FFF2-40B4-BE49-F238E27FC236}">
                <a16:creationId xmlns:a16="http://schemas.microsoft.com/office/drawing/2014/main" id="{B8E59F4A-588A-4F99-837D-B466C3F25B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36080-6CE6-414B-9C2D-E4222A49F271}"/>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43527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E3884-14A3-4E84-85DC-86654AF05A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06A256-BD24-4516-BF2D-40897C2BBD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446839-2135-4D18-A3EB-C1CB3BB540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E9813F-88CE-49A9-BE5B-C845ED6FE52B}"/>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6" name="Footer Placeholder 5">
            <a:extLst>
              <a:ext uri="{FF2B5EF4-FFF2-40B4-BE49-F238E27FC236}">
                <a16:creationId xmlns:a16="http://schemas.microsoft.com/office/drawing/2014/main" id="{08D17913-C784-4EE3-81C5-20CF4225DA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2ADBE6-B4E6-46DB-8D57-83706FA6F069}"/>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3974257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2CAC-C32F-4E23-AC2C-D8A80C1054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E6A628-270E-4470-9E6C-55287CEEDD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582470-FA95-4368-B059-78339B5267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7D619A0-042D-444A-A8F1-1586ADCC68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289406-38A7-431C-9BEA-74D5C21B1A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7ED43CD-4897-4142-A9ED-D604C91D1238}"/>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8" name="Footer Placeholder 7">
            <a:extLst>
              <a:ext uri="{FF2B5EF4-FFF2-40B4-BE49-F238E27FC236}">
                <a16:creationId xmlns:a16="http://schemas.microsoft.com/office/drawing/2014/main" id="{369B46FE-2BD8-4F47-90A8-4B2F29BED50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0665F58-3F4E-41EB-94CE-28281607ECCB}"/>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45610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206F5-CCB5-479D-BFE3-F2E4AF016A4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88EA8BB-0EF1-44C5-87A9-88BE4733AC91}"/>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4" name="Footer Placeholder 3">
            <a:extLst>
              <a:ext uri="{FF2B5EF4-FFF2-40B4-BE49-F238E27FC236}">
                <a16:creationId xmlns:a16="http://schemas.microsoft.com/office/drawing/2014/main" id="{8554405E-9E20-4E59-A742-17E8468A91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791698-64D0-49DA-82A3-24C6A3C15502}"/>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1716229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A4468-650E-40CD-A1EB-2C2296362103}"/>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3" name="Footer Placeholder 2">
            <a:extLst>
              <a:ext uri="{FF2B5EF4-FFF2-40B4-BE49-F238E27FC236}">
                <a16:creationId xmlns:a16="http://schemas.microsoft.com/office/drawing/2014/main" id="{2E7DCA78-E0FC-407C-8D4C-ED5E739DD04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3695477-5F85-4534-8D04-F80FCAC3B872}"/>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43805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1478E-837E-425C-A82A-C10DA9552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B3D66E-1FA2-4D84-A5E5-76C1ED9447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732DA9-C5CD-40D4-83FB-E2AF469BD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920B0A-B0B4-4A8F-999B-9662499AA58F}"/>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6" name="Footer Placeholder 5">
            <a:extLst>
              <a:ext uri="{FF2B5EF4-FFF2-40B4-BE49-F238E27FC236}">
                <a16:creationId xmlns:a16="http://schemas.microsoft.com/office/drawing/2014/main" id="{2A680F04-F388-4E01-BCCC-1836506FC0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0B0A8E-FE77-419F-8D20-170E6FD35AC2}"/>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2056399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DF18-3D84-4DFE-9857-0A8F11993E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AFC694-6EED-46F8-8C9A-EE826F3C32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8A0EF43-7E48-474F-A39E-3C6453586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88B62-1E7F-4F81-B67E-F0DE876E58B8}"/>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6" name="Footer Placeholder 5">
            <a:extLst>
              <a:ext uri="{FF2B5EF4-FFF2-40B4-BE49-F238E27FC236}">
                <a16:creationId xmlns:a16="http://schemas.microsoft.com/office/drawing/2014/main" id="{AA286BF1-CA7B-432D-BD4D-58D4042546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160422-12D5-4781-8164-7425BA7865A3}"/>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2909459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41A30-31E4-40BC-9309-C9424BFF13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CEDE26-D925-41C1-A805-DCF43E898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5F6697-10F5-467A-988A-3A5513907BA2}"/>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5" name="Footer Placeholder 4">
            <a:extLst>
              <a:ext uri="{FF2B5EF4-FFF2-40B4-BE49-F238E27FC236}">
                <a16:creationId xmlns:a16="http://schemas.microsoft.com/office/drawing/2014/main" id="{827BD5E5-3C8D-435A-B71D-E762A771CC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5EC134-8F55-432B-B52C-F17F278453E6}"/>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149205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5AD483-14E4-49B5-9864-1EF9B4C66C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2E4714-D5CE-49B4-88AD-5C56FFD1B3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BDD1A8-09A7-44A6-B6D8-E70CD8CC17DA}"/>
              </a:ext>
            </a:extLst>
          </p:cNvPr>
          <p:cNvSpPr>
            <a:spLocks noGrp="1"/>
          </p:cNvSpPr>
          <p:nvPr>
            <p:ph type="dt" sz="half" idx="10"/>
          </p:nvPr>
        </p:nvSpPr>
        <p:spPr/>
        <p:txBody>
          <a:bodyPr/>
          <a:lstStyle/>
          <a:p>
            <a:fld id="{ADBF6F55-B823-4BD1-AA7E-A7576FBCB6FC}" type="datetimeFigureOut">
              <a:rPr lang="en-GB" smtClean="0"/>
              <a:t>12/10/2021</a:t>
            </a:fld>
            <a:endParaRPr lang="en-GB"/>
          </a:p>
        </p:txBody>
      </p:sp>
      <p:sp>
        <p:nvSpPr>
          <p:cNvPr id="5" name="Footer Placeholder 4">
            <a:extLst>
              <a:ext uri="{FF2B5EF4-FFF2-40B4-BE49-F238E27FC236}">
                <a16:creationId xmlns:a16="http://schemas.microsoft.com/office/drawing/2014/main" id="{F44CD1EA-951B-492D-AB50-29B8F51FB1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820636-EFFB-4C06-ADA8-2CA8BB691C90}"/>
              </a:ext>
            </a:extLst>
          </p:cNvPr>
          <p:cNvSpPr>
            <a:spLocks noGrp="1"/>
          </p:cNvSpPr>
          <p:nvPr>
            <p:ph type="sldNum" sz="quarter" idx="12"/>
          </p:nvPr>
        </p:nvSpPr>
        <p:spPr/>
        <p:txBody>
          <a:bodyPr/>
          <a:lstStyle/>
          <a:p>
            <a:fld id="{09B6E5C0-4EB8-4139-AD54-44F2C7ECF0D2}" type="slidenum">
              <a:rPr lang="en-GB" smtClean="0"/>
              <a:t>‹#›</a:t>
            </a:fld>
            <a:endParaRPr lang="en-GB"/>
          </a:p>
        </p:txBody>
      </p:sp>
    </p:spTree>
    <p:extLst>
      <p:ext uri="{BB962C8B-B14F-4D97-AF65-F5344CB8AC3E}">
        <p14:creationId xmlns:p14="http://schemas.microsoft.com/office/powerpoint/2010/main" val="286147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51F635-D137-4C0B-BA72-00C8DEDD3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D52BB2-3DAD-48BA-8468-06660061A9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E095F-3BF7-4420-9960-C060BB810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F6F55-B823-4BD1-AA7E-A7576FBCB6FC}" type="datetimeFigureOut">
              <a:rPr lang="en-GB" smtClean="0"/>
              <a:t>12/10/2021</a:t>
            </a:fld>
            <a:endParaRPr lang="en-GB"/>
          </a:p>
        </p:txBody>
      </p:sp>
      <p:sp>
        <p:nvSpPr>
          <p:cNvPr id="5" name="Footer Placeholder 4">
            <a:extLst>
              <a:ext uri="{FF2B5EF4-FFF2-40B4-BE49-F238E27FC236}">
                <a16:creationId xmlns:a16="http://schemas.microsoft.com/office/drawing/2014/main" id="{B02731A7-1592-4160-ADD0-9F459FDA88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1DF8CF-D9C0-46C0-9319-ED606B6A99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B6E5C0-4EB8-4139-AD54-44F2C7ECF0D2}" type="slidenum">
              <a:rPr lang="en-GB" smtClean="0"/>
              <a:t>‹#›</a:t>
            </a:fld>
            <a:endParaRPr lang="en-GB"/>
          </a:p>
        </p:txBody>
      </p:sp>
    </p:spTree>
    <p:extLst>
      <p:ext uri="{BB962C8B-B14F-4D97-AF65-F5344CB8AC3E}">
        <p14:creationId xmlns:p14="http://schemas.microsoft.com/office/powerpoint/2010/main" val="4206333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12D5-E35C-49BA-92F7-17D7F6D1C82B}"/>
              </a:ext>
            </a:extLst>
          </p:cNvPr>
          <p:cNvSpPr>
            <a:spLocks noGrp="1"/>
          </p:cNvSpPr>
          <p:nvPr>
            <p:ph type="ctrTitle"/>
          </p:nvPr>
        </p:nvSpPr>
        <p:spPr/>
        <p:txBody>
          <a:bodyPr>
            <a:normAutofit/>
          </a:bodyPr>
          <a:lstStyle/>
          <a:p>
            <a:r>
              <a:rPr lang="en-GB" dirty="0"/>
              <a:t>Treasurer Interim Report</a:t>
            </a:r>
            <a:br>
              <a:rPr lang="en-GB" dirty="0"/>
            </a:br>
            <a:r>
              <a:rPr lang="en-GB" dirty="0"/>
              <a:t>for AGM Feb 2021</a:t>
            </a:r>
          </a:p>
        </p:txBody>
      </p:sp>
      <p:sp>
        <p:nvSpPr>
          <p:cNvPr id="3" name="Subtitle 2">
            <a:extLst>
              <a:ext uri="{FF2B5EF4-FFF2-40B4-BE49-F238E27FC236}">
                <a16:creationId xmlns:a16="http://schemas.microsoft.com/office/drawing/2014/main" id="{8A6C77BE-BBD4-48DF-9ACA-3315EE58665A}"/>
              </a:ext>
            </a:extLst>
          </p:cNvPr>
          <p:cNvSpPr>
            <a:spLocks noGrp="1"/>
          </p:cNvSpPr>
          <p:nvPr>
            <p:ph type="subTitle" idx="1"/>
          </p:nvPr>
        </p:nvSpPr>
        <p:spPr/>
        <p:txBody>
          <a:bodyPr>
            <a:normAutofit fontScale="92500" lnSpcReduction="20000"/>
          </a:bodyPr>
          <a:lstStyle/>
          <a:p>
            <a:r>
              <a:rPr lang="en-GB" dirty="0"/>
              <a:t>Co’path and Cove CC Apr 2020 – </a:t>
            </a:r>
            <a:r>
              <a:rPr lang="en-GB" u="sng" dirty="0"/>
              <a:t>Jan/ Feb 2021</a:t>
            </a:r>
            <a:br>
              <a:rPr lang="en-GB" u="sng" dirty="0"/>
            </a:br>
            <a:r>
              <a:rPr lang="en-GB" u="sng" dirty="0"/>
              <a:t>Note: CCCC Financial Year concludes end of March 2021</a:t>
            </a:r>
          </a:p>
          <a:p>
            <a:endParaRPr lang="en-GB" u="sng" dirty="0"/>
          </a:p>
          <a:p>
            <a:pPr algn="l"/>
            <a:br>
              <a:rPr lang="en-GB" i="1" dirty="0"/>
            </a:br>
            <a:r>
              <a:rPr lang="en-GB" i="1" dirty="0"/>
              <a:t>Karen Nelson 10 COVE </a:t>
            </a:r>
          </a:p>
        </p:txBody>
      </p:sp>
    </p:spTree>
    <p:extLst>
      <p:ext uri="{BB962C8B-B14F-4D97-AF65-F5344CB8AC3E}">
        <p14:creationId xmlns:p14="http://schemas.microsoft.com/office/powerpoint/2010/main" val="3140201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3BA73-4039-40AC-91D4-B69BD98E824C}"/>
              </a:ext>
            </a:extLst>
          </p:cNvPr>
          <p:cNvSpPr>
            <a:spLocks noGrp="1"/>
          </p:cNvSpPr>
          <p:nvPr>
            <p:ph type="title"/>
          </p:nvPr>
        </p:nvSpPr>
        <p:spPr/>
        <p:txBody>
          <a:bodyPr/>
          <a:lstStyle/>
          <a:p>
            <a:r>
              <a:rPr lang="en-GB" dirty="0"/>
              <a:t>Content – CCCC Treasurer Report</a:t>
            </a:r>
          </a:p>
        </p:txBody>
      </p:sp>
      <p:sp>
        <p:nvSpPr>
          <p:cNvPr id="3" name="Content Placeholder 2">
            <a:extLst>
              <a:ext uri="{FF2B5EF4-FFF2-40B4-BE49-F238E27FC236}">
                <a16:creationId xmlns:a16="http://schemas.microsoft.com/office/drawing/2014/main" id="{B075C92B-AE57-4674-A2D2-92B847FD6C3C}"/>
              </a:ext>
            </a:extLst>
          </p:cNvPr>
          <p:cNvSpPr>
            <a:spLocks noGrp="1"/>
          </p:cNvSpPr>
          <p:nvPr>
            <p:ph idx="1"/>
          </p:nvPr>
        </p:nvSpPr>
        <p:spPr/>
        <p:txBody>
          <a:bodyPr>
            <a:normAutofit/>
          </a:bodyPr>
          <a:lstStyle/>
          <a:p>
            <a:r>
              <a:rPr lang="en-GB" dirty="0"/>
              <a:t>CCCC Finances Background</a:t>
            </a:r>
          </a:p>
          <a:p>
            <a:r>
              <a:rPr lang="en-GB" dirty="0"/>
              <a:t>Points to Note to Support the Report</a:t>
            </a:r>
          </a:p>
          <a:p>
            <a:r>
              <a:rPr lang="en-GB" dirty="0"/>
              <a:t>Running the Council Account Transactions</a:t>
            </a:r>
          </a:p>
          <a:p>
            <a:r>
              <a:rPr lang="en-GB" dirty="0"/>
              <a:t>Community Benefits Account Transactions</a:t>
            </a:r>
          </a:p>
          <a:p>
            <a:r>
              <a:rPr lang="en-GB" dirty="0"/>
              <a:t>Community Benefits Balances</a:t>
            </a:r>
          </a:p>
          <a:p>
            <a:r>
              <a:rPr lang="en-GB" dirty="0"/>
              <a:t>Community Benefits Income</a:t>
            </a:r>
          </a:p>
          <a:p>
            <a:r>
              <a:rPr lang="en-GB" dirty="0"/>
              <a:t>Community Benefits Allocated and Snapshot</a:t>
            </a:r>
          </a:p>
          <a:p>
            <a:r>
              <a:rPr lang="en-GB" dirty="0"/>
              <a:t>Summary </a:t>
            </a:r>
          </a:p>
          <a:p>
            <a:endParaRPr lang="en-GB" dirty="0"/>
          </a:p>
        </p:txBody>
      </p:sp>
    </p:spTree>
    <p:extLst>
      <p:ext uri="{BB962C8B-B14F-4D97-AF65-F5344CB8AC3E}">
        <p14:creationId xmlns:p14="http://schemas.microsoft.com/office/powerpoint/2010/main" val="3579615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22CB6-2636-4BFA-ABD0-C7BE7A7B7D1B}"/>
              </a:ext>
            </a:extLst>
          </p:cNvPr>
          <p:cNvSpPr>
            <a:spLocks noGrp="1"/>
          </p:cNvSpPr>
          <p:nvPr>
            <p:ph type="title"/>
          </p:nvPr>
        </p:nvSpPr>
        <p:spPr/>
        <p:txBody>
          <a:bodyPr/>
          <a:lstStyle/>
          <a:p>
            <a:r>
              <a:rPr lang="en-GB" dirty="0"/>
              <a:t>CCCC Finances - Background</a:t>
            </a:r>
          </a:p>
        </p:txBody>
      </p:sp>
      <p:sp>
        <p:nvSpPr>
          <p:cNvPr id="3" name="Content Placeholder 2">
            <a:extLst>
              <a:ext uri="{FF2B5EF4-FFF2-40B4-BE49-F238E27FC236}">
                <a16:creationId xmlns:a16="http://schemas.microsoft.com/office/drawing/2014/main" id="{E51E1CF6-EA95-4458-A428-4CD31ECF45F4}"/>
              </a:ext>
            </a:extLst>
          </p:cNvPr>
          <p:cNvSpPr>
            <a:spLocks noGrp="1"/>
          </p:cNvSpPr>
          <p:nvPr>
            <p:ph idx="1"/>
          </p:nvPr>
        </p:nvSpPr>
        <p:spPr/>
        <p:txBody>
          <a:bodyPr>
            <a:normAutofit fontScale="85000" lnSpcReduction="20000"/>
          </a:bodyPr>
          <a:lstStyle/>
          <a:p>
            <a:r>
              <a:rPr lang="en-GB" dirty="0"/>
              <a:t>Managed via two </a:t>
            </a:r>
            <a:r>
              <a:rPr lang="en-GB" dirty="0" err="1"/>
              <a:t>BoS</a:t>
            </a:r>
            <a:r>
              <a:rPr lang="en-GB" dirty="0"/>
              <a:t> Current Accounts:</a:t>
            </a:r>
          </a:p>
          <a:p>
            <a:pPr lvl="1"/>
            <a:r>
              <a:rPr lang="en-GB" dirty="0"/>
              <a:t>Run the council </a:t>
            </a:r>
          </a:p>
          <a:p>
            <a:pPr lvl="1"/>
            <a:r>
              <a:rPr lang="en-GB" dirty="0"/>
              <a:t>Community Benefits </a:t>
            </a:r>
          </a:p>
          <a:p>
            <a:r>
              <a:rPr lang="en-GB" dirty="0"/>
              <a:t>Two of three signatories for each Cheque / Standing Order</a:t>
            </a:r>
          </a:p>
          <a:p>
            <a:pPr lvl="1"/>
            <a:r>
              <a:rPr lang="en-GB" dirty="0"/>
              <a:t>Chair 	Pauline Hood</a:t>
            </a:r>
          </a:p>
          <a:p>
            <a:pPr lvl="1"/>
            <a:r>
              <a:rPr lang="en-GB" dirty="0"/>
              <a:t>Secretary 	Kate Tulloch</a:t>
            </a:r>
          </a:p>
          <a:p>
            <a:pPr lvl="1"/>
            <a:r>
              <a:rPr lang="en-GB" dirty="0"/>
              <a:t>Treasurer 	Karen Nelson</a:t>
            </a:r>
          </a:p>
          <a:p>
            <a:r>
              <a:rPr lang="en-GB" dirty="0"/>
              <a:t>Income and Expenditure  </a:t>
            </a:r>
          </a:p>
          <a:p>
            <a:pPr lvl="1"/>
            <a:r>
              <a:rPr lang="en-GB" dirty="0"/>
              <a:t>Examined and Signed off annually by a member of the community </a:t>
            </a:r>
          </a:p>
          <a:p>
            <a:pPr lvl="1"/>
            <a:r>
              <a:rPr lang="en-GB" dirty="0"/>
              <a:t>Used to apply for the SBC annual CC Grant currently £630 p.a. </a:t>
            </a:r>
          </a:p>
          <a:p>
            <a:pPr lvl="1"/>
            <a:r>
              <a:rPr lang="en-GB" dirty="0"/>
              <a:t>Excel file with transactions Apr 2020 - Jan/Feb 2021 shared with CC members</a:t>
            </a:r>
            <a:br>
              <a:rPr lang="en-GB" dirty="0"/>
            </a:br>
            <a:br>
              <a:rPr lang="en-GB" dirty="0"/>
            </a:br>
            <a:r>
              <a:rPr lang="en-GB" dirty="0"/>
              <a:t>(Copy available on request and snapshots in this presentation for easy reference)</a:t>
            </a:r>
            <a:br>
              <a:rPr lang="en-GB" dirty="0"/>
            </a:br>
            <a:endParaRPr lang="en-GB" dirty="0"/>
          </a:p>
        </p:txBody>
      </p:sp>
    </p:spTree>
    <p:extLst>
      <p:ext uri="{BB962C8B-B14F-4D97-AF65-F5344CB8AC3E}">
        <p14:creationId xmlns:p14="http://schemas.microsoft.com/office/powerpoint/2010/main" val="3129965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E6B60-6551-4614-BFEE-603046B1AE12}"/>
              </a:ext>
            </a:extLst>
          </p:cNvPr>
          <p:cNvSpPr>
            <a:spLocks noGrp="1"/>
          </p:cNvSpPr>
          <p:nvPr>
            <p:ph type="title"/>
          </p:nvPr>
        </p:nvSpPr>
        <p:spPr/>
        <p:txBody>
          <a:bodyPr/>
          <a:lstStyle/>
          <a:p>
            <a:r>
              <a:rPr lang="en-GB" dirty="0"/>
              <a:t>Points to Note to Support Report </a:t>
            </a:r>
          </a:p>
        </p:txBody>
      </p:sp>
      <p:sp>
        <p:nvSpPr>
          <p:cNvPr id="3" name="TextBox 2">
            <a:extLst>
              <a:ext uri="{FF2B5EF4-FFF2-40B4-BE49-F238E27FC236}">
                <a16:creationId xmlns:a16="http://schemas.microsoft.com/office/drawing/2014/main" id="{52BCD746-25E3-48FE-9B84-A8093C8079D2}"/>
              </a:ext>
            </a:extLst>
          </p:cNvPr>
          <p:cNvSpPr txBox="1"/>
          <p:nvPr/>
        </p:nvSpPr>
        <p:spPr>
          <a:xfrm>
            <a:off x="838200" y="1834008"/>
            <a:ext cx="9822078" cy="3970318"/>
          </a:xfrm>
          <a:prstGeom prst="rect">
            <a:avLst/>
          </a:prstGeom>
          <a:noFill/>
        </p:spPr>
        <p:txBody>
          <a:bodyPr wrap="square" rtlCol="0">
            <a:spAutoFit/>
          </a:bodyPr>
          <a:lstStyle/>
          <a:p>
            <a:r>
              <a:rPr lang="en-GB" dirty="0"/>
              <a:t>Please Note: </a:t>
            </a:r>
            <a:br>
              <a:rPr lang="en-GB" dirty="0"/>
            </a:br>
            <a:r>
              <a:rPr lang="en-GB" dirty="0"/>
              <a:t>The figures outlined in the following slides are intended to give an overview of the annual account activity for both accounts with more focus on the Community Benefits. Aim of this report is to focus on the financial transactions rather than detail of </a:t>
            </a:r>
            <a:r>
              <a:rPr lang="en-GB"/>
              <a:t>the Community Benefits applications.</a:t>
            </a:r>
            <a:br>
              <a:rPr lang="en-GB" dirty="0"/>
            </a:br>
            <a:br>
              <a:rPr lang="en-GB" dirty="0"/>
            </a:br>
            <a:r>
              <a:rPr lang="en-GB" dirty="0"/>
              <a:t>In the interest of keeping it simple, figures have been rounded for the charts.  As there are numerous transaction in the Benefits account and tricky to read on one slide, snapshots of the workbook are included and intended to support the detail available in a copy of the excel file.  Although the main aim is to reflect this financial year (2020 to 2021) some additional detail has been included in the benefits charts from last year for information, for example Fishermen 3 benefit paid mid March 2020. </a:t>
            </a:r>
          </a:p>
          <a:p>
            <a:endParaRPr lang="en-GB" dirty="0"/>
          </a:p>
          <a:p>
            <a:r>
              <a:rPr lang="en-GB" dirty="0"/>
              <a:t>Running the Council account functions on a balance of around £1,000.</a:t>
            </a:r>
          </a:p>
          <a:p>
            <a:r>
              <a:rPr lang="en-GB" dirty="0"/>
              <a:t>Community Benefits account has a current balance of around £203,000*.  (29/1/2021)</a:t>
            </a:r>
            <a:br>
              <a:rPr lang="en-GB" dirty="0"/>
            </a:br>
            <a:r>
              <a:rPr lang="en-GB" dirty="0"/>
              <a:t> *approx. £5,000 of this balance is held for ‘Other’ areas including the BHA £4K</a:t>
            </a:r>
          </a:p>
        </p:txBody>
      </p:sp>
    </p:spTree>
    <p:extLst>
      <p:ext uri="{BB962C8B-B14F-4D97-AF65-F5344CB8AC3E}">
        <p14:creationId xmlns:p14="http://schemas.microsoft.com/office/powerpoint/2010/main" val="532428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E7C2-78A8-4282-9D86-A6DAFBD29D4C}"/>
              </a:ext>
            </a:extLst>
          </p:cNvPr>
          <p:cNvSpPr>
            <a:spLocks noGrp="1"/>
          </p:cNvSpPr>
          <p:nvPr>
            <p:ph type="title"/>
          </p:nvPr>
        </p:nvSpPr>
        <p:spPr/>
        <p:txBody>
          <a:bodyPr wrap="none">
            <a:normAutofit/>
          </a:bodyPr>
          <a:lstStyle/>
          <a:p>
            <a:r>
              <a:rPr lang="en-GB" dirty="0"/>
              <a:t>Running the CC - Transactions Apr’20 to Jan‘21</a:t>
            </a:r>
          </a:p>
        </p:txBody>
      </p:sp>
      <p:pic>
        <p:nvPicPr>
          <p:cNvPr id="4" name="Content Placeholder 3">
            <a:extLst>
              <a:ext uri="{FF2B5EF4-FFF2-40B4-BE49-F238E27FC236}">
                <a16:creationId xmlns:a16="http://schemas.microsoft.com/office/drawing/2014/main" id="{3BA38240-0EBD-4E1E-8636-89C8FBAE9628}"/>
              </a:ext>
            </a:extLst>
          </p:cNvPr>
          <p:cNvPicPr>
            <a:picLocks noGrp="1" noChangeAspect="1"/>
          </p:cNvPicPr>
          <p:nvPr>
            <p:ph idx="1"/>
          </p:nvPr>
        </p:nvPicPr>
        <p:blipFill>
          <a:blip r:embed="rId2"/>
          <a:stretch>
            <a:fillRect/>
          </a:stretch>
        </p:blipFill>
        <p:spPr>
          <a:xfrm>
            <a:off x="906379" y="1624765"/>
            <a:ext cx="10515600" cy="4157533"/>
          </a:xfrm>
          <a:prstGeom prst="rect">
            <a:avLst/>
          </a:prstGeom>
        </p:spPr>
      </p:pic>
    </p:spTree>
    <p:extLst>
      <p:ext uri="{BB962C8B-B14F-4D97-AF65-F5344CB8AC3E}">
        <p14:creationId xmlns:p14="http://schemas.microsoft.com/office/powerpoint/2010/main" val="13785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E7C2-78A8-4282-9D86-A6DAFBD29D4C}"/>
              </a:ext>
            </a:extLst>
          </p:cNvPr>
          <p:cNvSpPr>
            <a:spLocks noGrp="1"/>
          </p:cNvSpPr>
          <p:nvPr>
            <p:ph type="title"/>
          </p:nvPr>
        </p:nvSpPr>
        <p:spPr>
          <a:xfrm>
            <a:off x="812800" y="165101"/>
            <a:ext cx="10515600" cy="621464"/>
          </a:xfrm>
        </p:spPr>
        <p:txBody>
          <a:bodyPr wrap="none">
            <a:normAutofit fontScale="90000"/>
          </a:bodyPr>
          <a:lstStyle/>
          <a:p>
            <a:r>
              <a:rPr lang="en-GB" dirty="0"/>
              <a:t>Community Benefits – Transactions Apr’20 to Jan‘21</a:t>
            </a:r>
          </a:p>
        </p:txBody>
      </p:sp>
      <p:pic>
        <p:nvPicPr>
          <p:cNvPr id="6" name="Content Placeholder 5">
            <a:extLst>
              <a:ext uri="{FF2B5EF4-FFF2-40B4-BE49-F238E27FC236}">
                <a16:creationId xmlns:a16="http://schemas.microsoft.com/office/drawing/2014/main" id="{907CCFDB-AD5C-4DF0-AA24-D45315F44A5A}"/>
              </a:ext>
            </a:extLst>
          </p:cNvPr>
          <p:cNvPicPr>
            <a:picLocks noGrp="1" noChangeAspect="1"/>
          </p:cNvPicPr>
          <p:nvPr>
            <p:ph idx="1"/>
          </p:nvPr>
        </p:nvPicPr>
        <p:blipFill>
          <a:blip r:embed="rId2"/>
          <a:stretch>
            <a:fillRect/>
          </a:stretch>
        </p:blipFill>
        <p:spPr>
          <a:xfrm>
            <a:off x="1101221" y="786565"/>
            <a:ext cx="9938758" cy="5350875"/>
          </a:xfrm>
        </p:spPr>
      </p:pic>
    </p:spTree>
    <p:extLst>
      <p:ext uri="{BB962C8B-B14F-4D97-AF65-F5344CB8AC3E}">
        <p14:creationId xmlns:p14="http://schemas.microsoft.com/office/powerpoint/2010/main" val="4105699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8DB71-0A2B-4364-9C5E-D613D4507FAA}"/>
              </a:ext>
            </a:extLst>
          </p:cNvPr>
          <p:cNvSpPr>
            <a:spLocks noGrp="1"/>
          </p:cNvSpPr>
          <p:nvPr>
            <p:ph type="title"/>
          </p:nvPr>
        </p:nvSpPr>
        <p:spPr/>
        <p:txBody>
          <a:bodyPr/>
          <a:lstStyle/>
          <a:p>
            <a:r>
              <a:rPr lang="en-GB" dirty="0"/>
              <a:t>Benefits Key Balances	</a:t>
            </a:r>
          </a:p>
        </p:txBody>
      </p:sp>
      <p:sp>
        <p:nvSpPr>
          <p:cNvPr id="4" name="Text Placeholder 3">
            <a:extLst>
              <a:ext uri="{FF2B5EF4-FFF2-40B4-BE49-F238E27FC236}">
                <a16:creationId xmlns:a16="http://schemas.microsoft.com/office/drawing/2014/main" id="{34B525C0-EE9B-4A8C-A45E-50C39889A705}"/>
              </a:ext>
            </a:extLst>
          </p:cNvPr>
          <p:cNvSpPr>
            <a:spLocks noGrp="1"/>
          </p:cNvSpPr>
          <p:nvPr>
            <p:ph type="body" sz="half" idx="2"/>
          </p:nvPr>
        </p:nvSpPr>
        <p:spPr/>
        <p:txBody>
          <a:bodyPr/>
          <a:lstStyle/>
          <a:p>
            <a:br>
              <a:rPr lang="en-GB" dirty="0"/>
            </a:br>
            <a:r>
              <a:rPr lang="en-GB" sz="1800" b="0" i="0" u="none" strike="noStrike" baseline="0" dirty="0" err="1">
                <a:solidFill>
                  <a:srgbClr val="000000"/>
                </a:solidFill>
                <a:latin typeface="Calibri" panose="020F0502020204030204" pitchFamily="34" charset="0"/>
              </a:rPr>
              <a:t>Aikengall</a:t>
            </a:r>
            <a:r>
              <a:rPr lang="en-GB" sz="1800" dirty="0">
                <a:solidFill>
                  <a:srgbClr val="000000"/>
                </a:solidFill>
                <a:latin typeface="Calibri" panose="020F0502020204030204" pitchFamily="34" charset="0"/>
              </a:rPr>
              <a:t>		</a:t>
            </a:r>
            <a:r>
              <a:rPr lang="en-GB" sz="1800" b="0" i="0" u="none" strike="noStrike" baseline="0" dirty="0">
                <a:solidFill>
                  <a:srgbClr val="000000"/>
                </a:solidFill>
                <a:latin typeface="Calibri" panose="020F0502020204030204" pitchFamily="34" charset="0"/>
              </a:rPr>
              <a:t>45,000.00	</a:t>
            </a:r>
          </a:p>
          <a:p>
            <a:r>
              <a:rPr lang="en-GB" sz="1800" b="0" i="0" u="none" strike="noStrike" baseline="0" dirty="0">
                <a:solidFill>
                  <a:srgbClr val="000000"/>
                </a:solidFill>
                <a:latin typeface="Calibri" panose="020F0502020204030204" pitchFamily="34" charset="0"/>
              </a:rPr>
              <a:t>BHA	</a:t>
            </a:r>
            <a:r>
              <a:rPr lang="en-GB" sz="1800" dirty="0">
                <a:solidFill>
                  <a:srgbClr val="000000"/>
                </a:solidFill>
                <a:latin typeface="Calibri" panose="020F0502020204030204" pitchFamily="34" charset="0"/>
              </a:rPr>
              <a:t>	  </a:t>
            </a:r>
            <a:r>
              <a:rPr lang="en-GB" sz="1800" b="0" i="0" u="none" strike="noStrike" baseline="0" dirty="0">
                <a:solidFill>
                  <a:srgbClr val="000000"/>
                </a:solidFill>
                <a:latin typeface="Calibri" panose="020F0502020204030204" pitchFamily="34" charset="0"/>
              </a:rPr>
              <a:t>4,000.00	</a:t>
            </a:r>
          </a:p>
          <a:p>
            <a:r>
              <a:rPr lang="en-GB" sz="1800" b="0" i="0" u="none" strike="noStrike" baseline="0" dirty="0">
                <a:solidFill>
                  <a:srgbClr val="000000"/>
                </a:solidFill>
                <a:latin typeface="Calibri" panose="020F0502020204030204" pitchFamily="34" charset="0"/>
              </a:rPr>
              <a:t>CR I		16,000.00	</a:t>
            </a:r>
          </a:p>
          <a:p>
            <a:r>
              <a:rPr lang="en-GB" sz="1800" b="0" i="0" u="none" strike="noStrike" baseline="0" dirty="0">
                <a:solidFill>
                  <a:srgbClr val="000000"/>
                </a:solidFill>
                <a:latin typeface="Calibri" panose="020F0502020204030204" pitchFamily="34" charset="0"/>
              </a:rPr>
              <a:t>CR II		20,000.00	</a:t>
            </a:r>
          </a:p>
          <a:p>
            <a:r>
              <a:rPr lang="en-GB" sz="1800" b="0" i="0" u="none" strike="noStrike" baseline="0" dirty="0" err="1">
                <a:solidFill>
                  <a:srgbClr val="000000"/>
                </a:solidFill>
                <a:latin typeface="Calibri" panose="020F0502020204030204" pitchFamily="34" charset="0"/>
              </a:rPr>
              <a:t>Fernylea</a:t>
            </a:r>
            <a:r>
              <a:rPr lang="en-GB" sz="1800" b="0" i="0" u="none" strike="noStrike" baseline="0" dirty="0">
                <a:solidFill>
                  <a:srgbClr val="000000"/>
                </a:solidFill>
                <a:latin typeface="Calibri" panose="020F0502020204030204" pitchFamily="34" charset="0"/>
              </a:rPr>
              <a:t>		 7,500.00	</a:t>
            </a:r>
          </a:p>
          <a:p>
            <a:r>
              <a:rPr lang="en-GB" sz="1800" b="0" i="0" u="none" strike="noStrike" baseline="0" dirty="0">
                <a:solidFill>
                  <a:srgbClr val="000000"/>
                </a:solidFill>
                <a:latin typeface="Calibri" panose="020F0502020204030204" pitchFamily="34" charset="0"/>
              </a:rPr>
              <a:t>Fishermen 3	28,500.00	</a:t>
            </a:r>
          </a:p>
          <a:p>
            <a:r>
              <a:rPr lang="en-GB" sz="1800" b="0" i="0" u="none" strike="noStrike" baseline="0" dirty="0" err="1">
                <a:solidFill>
                  <a:srgbClr val="000000"/>
                </a:solidFill>
                <a:latin typeface="Calibri" panose="020F0502020204030204" pitchFamily="34" charset="0"/>
              </a:rPr>
              <a:t>Penmanshiel</a:t>
            </a:r>
            <a:r>
              <a:rPr lang="en-GB" sz="1800" b="0" i="0" u="none" strike="noStrike" baseline="0" dirty="0">
                <a:solidFill>
                  <a:srgbClr val="000000"/>
                </a:solidFill>
                <a:latin typeface="Calibri" panose="020F0502020204030204" pitchFamily="34" charset="0"/>
              </a:rPr>
              <a:t>	77,000.00	</a:t>
            </a:r>
          </a:p>
          <a:p>
            <a:br>
              <a:rPr lang="en-GB" dirty="0"/>
            </a:br>
            <a:r>
              <a:rPr lang="en-GB" dirty="0"/>
              <a:t>* rounded figures </a:t>
            </a:r>
          </a:p>
        </p:txBody>
      </p:sp>
      <p:graphicFrame>
        <p:nvGraphicFramePr>
          <p:cNvPr id="12" name="Content Placeholder 11">
            <a:extLst>
              <a:ext uri="{FF2B5EF4-FFF2-40B4-BE49-F238E27FC236}">
                <a16:creationId xmlns:a16="http://schemas.microsoft.com/office/drawing/2014/main" id="{2AE8BD20-556E-437A-A232-4FD91743B3DD}"/>
              </a:ext>
            </a:extLst>
          </p:cNvPr>
          <p:cNvGraphicFramePr>
            <a:graphicFrameLocks noGrp="1"/>
          </p:cNvGraphicFramePr>
          <p:nvPr>
            <p:ph idx="1"/>
            <p:extLst>
              <p:ext uri="{D42A27DB-BD31-4B8C-83A1-F6EECF244321}">
                <p14:modId xmlns:p14="http://schemas.microsoft.com/office/powerpoint/2010/main" val="1393758989"/>
              </p:ext>
            </p:extLst>
          </p:nvPr>
        </p:nvGraphicFramePr>
        <p:xfrm>
          <a:off x="5183188" y="987425"/>
          <a:ext cx="6172200" cy="48736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6257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0D0B-7888-4889-AE87-70EDBC4FE46F}"/>
              </a:ext>
            </a:extLst>
          </p:cNvPr>
          <p:cNvSpPr>
            <a:spLocks noGrp="1"/>
          </p:cNvSpPr>
          <p:nvPr>
            <p:ph type="title"/>
          </p:nvPr>
        </p:nvSpPr>
        <p:spPr/>
        <p:txBody>
          <a:bodyPr/>
          <a:lstStyle/>
          <a:p>
            <a:r>
              <a:rPr lang="en-GB" dirty="0"/>
              <a:t>Community Benefits </a:t>
            </a:r>
            <a:r>
              <a:rPr lang="en-GB" dirty="0" err="1"/>
              <a:t>recv’d</a:t>
            </a:r>
            <a:r>
              <a:rPr lang="en-GB" dirty="0"/>
              <a:t> ‘20 to ‘21 </a:t>
            </a:r>
            <a:br>
              <a:rPr lang="en-GB" dirty="0"/>
            </a:br>
            <a:r>
              <a:rPr lang="en-GB" sz="2400" b="1" i="1" dirty="0"/>
              <a:t>*rounded figures</a:t>
            </a:r>
          </a:p>
        </p:txBody>
      </p:sp>
      <p:graphicFrame>
        <p:nvGraphicFramePr>
          <p:cNvPr id="7" name="Chart 6">
            <a:extLst>
              <a:ext uri="{FF2B5EF4-FFF2-40B4-BE49-F238E27FC236}">
                <a16:creationId xmlns:a16="http://schemas.microsoft.com/office/drawing/2014/main" id="{20A1431D-3022-4C33-B5DB-2020F497563D}"/>
              </a:ext>
            </a:extLst>
          </p:cNvPr>
          <p:cNvGraphicFramePr/>
          <p:nvPr>
            <p:extLst>
              <p:ext uri="{D42A27DB-BD31-4B8C-83A1-F6EECF244321}">
                <p14:modId xmlns:p14="http://schemas.microsoft.com/office/powerpoint/2010/main" val="381549453"/>
              </p:ext>
            </p:extLst>
          </p:nvPr>
        </p:nvGraphicFramePr>
        <p:xfrm>
          <a:off x="3068053" y="1395663"/>
          <a:ext cx="8410074" cy="5097212"/>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730FF3C4-886A-4F42-8131-397E667B9335}"/>
              </a:ext>
            </a:extLst>
          </p:cNvPr>
          <p:cNvSpPr txBox="1"/>
          <p:nvPr/>
        </p:nvSpPr>
        <p:spPr>
          <a:xfrm>
            <a:off x="970549" y="4584032"/>
            <a:ext cx="1676399" cy="1200329"/>
          </a:xfrm>
          <a:prstGeom prst="rect">
            <a:avLst/>
          </a:prstGeom>
          <a:noFill/>
        </p:spPr>
        <p:txBody>
          <a:bodyPr wrap="square" rtlCol="0">
            <a:spAutoFit/>
          </a:bodyPr>
          <a:lstStyle/>
          <a:p>
            <a:r>
              <a:rPr lang="en-GB" dirty="0"/>
              <a:t>Note: </a:t>
            </a:r>
            <a:br>
              <a:rPr lang="en-GB" dirty="0"/>
            </a:br>
            <a:r>
              <a:rPr lang="en-GB" dirty="0"/>
              <a:t>Fishermen 3 – March ‘20 </a:t>
            </a:r>
            <a:r>
              <a:rPr lang="en-GB" dirty="0" err="1"/>
              <a:t>prev</a:t>
            </a:r>
            <a:r>
              <a:rPr lang="en-GB" dirty="0"/>
              <a:t> years report</a:t>
            </a:r>
          </a:p>
        </p:txBody>
      </p:sp>
    </p:spTree>
    <p:extLst>
      <p:ext uri="{BB962C8B-B14F-4D97-AF65-F5344CB8AC3E}">
        <p14:creationId xmlns:p14="http://schemas.microsoft.com/office/powerpoint/2010/main" val="358598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8A720-7881-4340-A953-10DC659C6E29}"/>
              </a:ext>
            </a:extLst>
          </p:cNvPr>
          <p:cNvSpPr>
            <a:spLocks noGrp="1"/>
          </p:cNvSpPr>
          <p:nvPr>
            <p:ph type="title"/>
          </p:nvPr>
        </p:nvSpPr>
        <p:spPr/>
        <p:txBody>
          <a:bodyPr/>
          <a:lstStyle/>
          <a:p>
            <a:r>
              <a:rPr lang="en-GB" dirty="0"/>
              <a:t>Benefits Allocated</a:t>
            </a:r>
            <a:br>
              <a:rPr lang="en-GB" dirty="0"/>
            </a:br>
            <a:r>
              <a:rPr lang="en-GB" dirty="0"/>
              <a:t>Apr ‘20 to Feb ‘21 </a:t>
            </a:r>
            <a:br>
              <a:rPr lang="en-GB" dirty="0"/>
            </a:br>
            <a:r>
              <a:rPr lang="en-GB" dirty="0"/>
              <a:t>by Category</a:t>
            </a:r>
          </a:p>
        </p:txBody>
      </p:sp>
      <p:sp>
        <p:nvSpPr>
          <p:cNvPr id="4" name="Text Placeholder 3">
            <a:extLst>
              <a:ext uri="{FF2B5EF4-FFF2-40B4-BE49-F238E27FC236}">
                <a16:creationId xmlns:a16="http://schemas.microsoft.com/office/drawing/2014/main" id="{C2A61C56-D27F-406D-9FD8-30979D14063B}"/>
              </a:ext>
            </a:extLst>
          </p:cNvPr>
          <p:cNvSpPr>
            <a:spLocks noGrp="1"/>
          </p:cNvSpPr>
          <p:nvPr>
            <p:ph type="body" sz="half" idx="2"/>
          </p:nvPr>
        </p:nvSpPr>
        <p:spPr>
          <a:xfrm>
            <a:off x="795229" y="2352821"/>
            <a:ext cx="4182378" cy="3811588"/>
          </a:xfrm>
        </p:spPr>
        <p:txBody>
          <a:bodyPr/>
          <a:lstStyle/>
          <a:p>
            <a:r>
              <a:rPr lang="en-GB" sz="1800" i="1" dirty="0"/>
              <a:t>NOTE approx. amounts for graph: </a:t>
            </a:r>
          </a:p>
          <a:p>
            <a:pPr marL="285750" indent="-285750">
              <a:buFont typeface="Arial" panose="020B0604020202020204" pitchFamily="34" charset="0"/>
              <a:buChar char="•"/>
            </a:pPr>
            <a:r>
              <a:rPr lang="en-GB" sz="1800" i="1" dirty="0"/>
              <a:t>CAP – Community Action Plan </a:t>
            </a:r>
            <a:r>
              <a:rPr lang="en-GB" sz="1800" i="1" dirty="0" err="1"/>
              <a:t>includesCDF</a:t>
            </a:r>
            <a:r>
              <a:rPr lang="en-GB" sz="1800" i="1" dirty="0"/>
              <a:t> and Secretarial costs</a:t>
            </a:r>
          </a:p>
          <a:p>
            <a:pPr marL="285750" indent="-285750">
              <a:buFont typeface="Arial" panose="020B0604020202020204" pitchFamily="34" charset="0"/>
              <a:buChar char="•"/>
            </a:pPr>
            <a:r>
              <a:rPr lang="en-GB" sz="1800" i="1" dirty="0" err="1"/>
              <a:t>Covid</a:t>
            </a:r>
            <a:r>
              <a:rPr lang="en-GB" sz="1800" i="1" dirty="0"/>
              <a:t> – includes Food Bank</a:t>
            </a:r>
          </a:p>
          <a:p>
            <a:pPr marL="285750" indent="-285750">
              <a:buFont typeface="Arial" panose="020B0604020202020204" pitchFamily="34" charset="0"/>
              <a:buChar char="•"/>
            </a:pPr>
            <a:r>
              <a:rPr lang="en-GB" sz="1800" i="1" dirty="0"/>
              <a:t>Shop - Co’path Enterprises</a:t>
            </a:r>
          </a:p>
          <a:p>
            <a:pPr marL="285750" indent="-285750">
              <a:buFont typeface="Arial" panose="020B0604020202020204" pitchFamily="34" charset="0"/>
              <a:buChar char="•"/>
            </a:pPr>
            <a:r>
              <a:rPr lang="en-GB" sz="1800" i="1" dirty="0" err="1"/>
              <a:t>Educ</a:t>
            </a:r>
            <a:r>
              <a:rPr lang="en-GB" sz="1800" i="1" dirty="0"/>
              <a:t> - includes interpretive boards</a:t>
            </a:r>
          </a:p>
          <a:p>
            <a:pPr marL="285750" indent="-285750">
              <a:buFont typeface="Arial" panose="020B0604020202020204" pitchFamily="34" charset="0"/>
              <a:buChar char="•"/>
            </a:pPr>
            <a:r>
              <a:rPr lang="en-GB" sz="1800" i="1" dirty="0"/>
              <a:t>Bowl Club – also </a:t>
            </a:r>
            <a:r>
              <a:rPr lang="en-GB" sz="1800" i="1" dirty="0" err="1"/>
              <a:t>recv’d</a:t>
            </a:r>
            <a:r>
              <a:rPr lang="en-GB" sz="1800" i="1" dirty="0"/>
              <a:t> £3,600 Mar ’20</a:t>
            </a:r>
          </a:p>
          <a:p>
            <a:pPr marL="285750" indent="-285750">
              <a:buFont typeface="Arial" panose="020B0604020202020204" pitchFamily="34" charset="0"/>
              <a:buChar char="•"/>
            </a:pPr>
            <a:r>
              <a:rPr lang="en-GB" sz="1800" i="1" dirty="0"/>
              <a:t>Tractor – includes other costs for estate management</a:t>
            </a:r>
          </a:p>
          <a:p>
            <a:endParaRPr lang="en-GB" dirty="0"/>
          </a:p>
        </p:txBody>
      </p:sp>
      <p:graphicFrame>
        <p:nvGraphicFramePr>
          <p:cNvPr id="12" name="Content Placeholder 11">
            <a:extLst>
              <a:ext uri="{FF2B5EF4-FFF2-40B4-BE49-F238E27FC236}">
                <a16:creationId xmlns:a16="http://schemas.microsoft.com/office/drawing/2014/main" id="{4EE5297B-F21F-400B-A679-60B8E27D4BE6}"/>
              </a:ext>
            </a:extLst>
          </p:cNvPr>
          <p:cNvGraphicFramePr>
            <a:graphicFrameLocks noGrp="1"/>
          </p:cNvGraphicFramePr>
          <p:nvPr>
            <p:ph idx="1"/>
            <p:extLst>
              <p:ext uri="{D42A27DB-BD31-4B8C-83A1-F6EECF244321}">
                <p14:modId xmlns:p14="http://schemas.microsoft.com/office/powerpoint/2010/main" val="821920665"/>
              </p:ext>
            </p:extLst>
          </p:nvPr>
        </p:nvGraphicFramePr>
        <p:xfrm>
          <a:off x="5183188" y="457201"/>
          <a:ext cx="6172200" cy="5403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1491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9A5E2B-7E5A-4AA3-BA9B-6128F977DC24}"/>
              </a:ext>
            </a:extLst>
          </p:cNvPr>
          <p:cNvPicPr>
            <a:picLocks noChangeAspect="1"/>
          </p:cNvPicPr>
          <p:nvPr/>
        </p:nvPicPr>
        <p:blipFill>
          <a:blip r:embed="rId2"/>
          <a:stretch>
            <a:fillRect/>
          </a:stretch>
        </p:blipFill>
        <p:spPr>
          <a:xfrm>
            <a:off x="2006641" y="773029"/>
            <a:ext cx="9880708" cy="4978066"/>
          </a:xfrm>
          <a:prstGeom prst="rect">
            <a:avLst/>
          </a:prstGeom>
        </p:spPr>
      </p:pic>
      <p:sp>
        <p:nvSpPr>
          <p:cNvPr id="8" name="TextBox 7">
            <a:extLst>
              <a:ext uri="{FF2B5EF4-FFF2-40B4-BE49-F238E27FC236}">
                <a16:creationId xmlns:a16="http://schemas.microsoft.com/office/drawing/2014/main" id="{FC1B5011-653F-4B52-B47C-EA2022F8074C}"/>
              </a:ext>
            </a:extLst>
          </p:cNvPr>
          <p:cNvSpPr txBox="1"/>
          <p:nvPr/>
        </p:nvSpPr>
        <p:spPr>
          <a:xfrm>
            <a:off x="219075" y="713602"/>
            <a:ext cx="1466850" cy="1754326"/>
          </a:xfrm>
          <a:prstGeom prst="rect">
            <a:avLst/>
          </a:prstGeom>
          <a:noFill/>
        </p:spPr>
        <p:txBody>
          <a:bodyPr wrap="square" rtlCol="0">
            <a:spAutoFit/>
          </a:bodyPr>
          <a:lstStyle/>
          <a:p>
            <a:r>
              <a:rPr lang="en-GB" dirty="0"/>
              <a:t>Snapshot actual  amounts  allocated </a:t>
            </a:r>
            <a:br>
              <a:rPr lang="en-GB" dirty="0"/>
            </a:br>
            <a:r>
              <a:rPr lang="en-GB" dirty="0"/>
              <a:t>Apr 2020 to Feb 2021*</a:t>
            </a:r>
          </a:p>
        </p:txBody>
      </p:sp>
      <p:sp>
        <p:nvSpPr>
          <p:cNvPr id="11" name="TextBox 10">
            <a:extLst>
              <a:ext uri="{FF2B5EF4-FFF2-40B4-BE49-F238E27FC236}">
                <a16:creationId xmlns:a16="http://schemas.microsoft.com/office/drawing/2014/main" id="{3162EAF7-4552-4983-8E1C-A19C447282B8}"/>
              </a:ext>
            </a:extLst>
          </p:cNvPr>
          <p:cNvSpPr txBox="1"/>
          <p:nvPr/>
        </p:nvSpPr>
        <p:spPr>
          <a:xfrm>
            <a:off x="219075" y="2478406"/>
            <a:ext cx="1466850" cy="2308324"/>
          </a:xfrm>
          <a:prstGeom prst="rect">
            <a:avLst/>
          </a:prstGeom>
          <a:noFill/>
        </p:spPr>
        <p:txBody>
          <a:bodyPr wrap="square" rtlCol="0">
            <a:spAutoFit/>
          </a:bodyPr>
          <a:lstStyle/>
          <a:p>
            <a:r>
              <a:rPr lang="en-GB" dirty="0"/>
              <a:t>*Note </a:t>
            </a:r>
            <a:br>
              <a:rPr lang="en-GB" dirty="0"/>
            </a:br>
            <a:r>
              <a:rPr lang="en-GB" dirty="0"/>
              <a:t>Jan and Feb items not included in Bank Statements at time of print </a:t>
            </a:r>
          </a:p>
        </p:txBody>
      </p:sp>
    </p:spTree>
    <p:extLst>
      <p:ext uri="{BB962C8B-B14F-4D97-AF65-F5344CB8AC3E}">
        <p14:creationId xmlns:p14="http://schemas.microsoft.com/office/powerpoint/2010/main" val="1365484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0EC95-273B-4509-A05E-BC6A57531106}"/>
              </a:ext>
            </a:extLst>
          </p:cNvPr>
          <p:cNvSpPr>
            <a:spLocks noGrp="1"/>
          </p:cNvSpPr>
          <p:nvPr>
            <p:ph type="title"/>
          </p:nvPr>
        </p:nvSpPr>
        <p:spPr/>
        <p:txBody>
          <a:bodyPr/>
          <a:lstStyle/>
          <a:p>
            <a:r>
              <a:rPr lang="en-GB" dirty="0"/>
              <a:t>Summary</a:t>
            </a:r>
          </a:p>
        </p:txBody>
      </p:sp>
      <p:sp>
        <p:nvSpPr>
          <p:cNvPr id="3" name="TextBox 2">
            <a:extLst>
              <a:ext uri="{FF2B5EF4-FFF2-40B4-BE49-F238E27FC236}">
                <a16:creationId xmlns:a16="http://schemas.microsoft.com/office/drawing/2014/main" id="{84D11766-51BB-4226-BF21-787AA4A4E5A0}"/>
              </a:ext>
            </a:extLst>
          </p:cNvPr>
          <p:cNvSpPr txBox="1"/>
          <p:nvPr/>
        </p:nvSpPr>
        <p:spPr>
          <a:xfrm>
            <a:off x="1078173" y="1787857"/>
            <a:ext cx="10072048" cy="4524315"/>
          </a:xfrm>
          <a:prstGeom prst="rect">
            <a:avLst/>
          </a:prstGeom>
          <a:noFill/>
        </p:spPr>
        <p:txBody>
          <a:bodyPr wrap="square" rtlCol="0">
            <a:spAutoFit/>
          </a:bodyPr>
          <a:lstStyle/>
          <a:p>
            <a:r>
              <a:rPr lang="en-GB" sz="2000" dirty="0"/>
              <a:t>Apologies I will not be with you for the Feb AGM - Happy to follow up with short presentation in March. Happy to talk through any points with individuals and extra keen to talk through all the detail with anyone who may wish to take over as Treasurer.  </a:t>
            </a:r>
          </a:p>
          <a:p>
            <a:endParaRPr lang="en-GB" sz="2000" dirty="0"/>
          </a:p>
          <a:p>
            <a:r>
              <a:rPr lang="en-GB" sz="2000" dirty="0"/>
              <a:t>As you can see there is a healthy sum in our Benefits account, built up over the past few years as agreements with local windfarms have come to fruition.  This puts our Community in a good position to support the development of our Community Action Plan. </a:t>
            </a:r>
            <a:br>
              <a:rPr lang="en-GB" sz="2000" dirty="0"/>
            </a:br>
            <a:br>
              <a:rPr lang="en-GB" sz="2000" dirty="0"/>
            </a:br>
            <a:r>
              <a:rPr lang="en-GB" sz="2000" dirty="0"/>
              <a:t>Appreciate there are already applications in the making for Community Groundsman/ Caretaker, Planning for Real, Going Digital and smaller projects like the Village Hall Playpark rejuvenation.  </a:t>
            </a:r>
          </a:p>
          <a:p>
            <a:endParaRPr lang="en-GB" sz="2000" dirty="0"/>
          </a:p>
          <a:p>
            <a:r>
              <a:rPr lang="en-GB" sz="2400" dirty="0"/>
              <a:t>Bring on 2021!</a:t>
            </a:r>
            <a:br>
              <a:rPr lang="en-GB" sz="2400" dirty="0"/>
            </a:br>
            <a:endParaRPr lang="en-GB" sz="2400" dirty="0"/>
          </a:p>
        </p:txBody>
      </p:sp>
    </p:spTree>
    <p:extLst>
      <p:ext uri="{BB962C8B-B14F-4D97-AF65-F5344CB8AC3E}">
        <p14:creationId xmlns:p14="http://schemas.microsoft.com/office/powerpoint/2010/main" val="1765344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TotalTime>
  <Words>698</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Treasurer Interim Report for AGM Feb 2021</vt:lpstr>
      <vt:lpstr>Content – CCCC Treasurer Report</vt:lpstr>
      <vt:lpstr>CCCC Finances - Background</vt:lpstr>
      <vt:lpstr>Points to Note to Support Report </vt:lpstr>
      <vt:lpstr>Running the CC - Transactions Apr’20 to Jan‘21</vt:lpstr>
      <vt:lpstr>Community Benefits – Transactions Apr’20 to Jan‘21</vt:lpstr>
      <vt:lpstr>Benefits Key Balances </vt:lpstr>
      <vt:lpstr>Community Benefits recv’d ‘20 to ‘21  *rounded figures</vt:lpstr>
      <vt:lpstr>Benefits Allocated Apr ‘20 to Feb ‘21  by Category</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Funding Allocations</dc:title>
  <dc:creator>Karen Nelson</dc:creator>
  <cp:lastModifiedBy>Kate Tulloch</cp:lastModifiedBy>
  <cp:revision>20</cp:revision>
  <dcterms:created xsi:type="dcterms:W3CDTF">2021-02-07T14:42:58Z</dcterms:created>
  <dcterms:modified xsi:type="dcterms:W3CDTF">2021-10-12T10:55:41Z</dcterms:modified>
</cp:coreProperties>
</file>